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1968ae6f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1968ae6f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1968ae6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1968ae6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1968ae6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1968ae6f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1968ae6f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1968ae6f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1968ae6f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1968ae6f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1968ae6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1968ae6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1968ae6f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1968ae6f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1968ae6f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1968ae6f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1968ae6f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1968ae6f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1968ae6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1968ae6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1968ae6f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1968ae6f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1968ae6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1968ae6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1968ae6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1968ae6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monkeylearn.com/blog/aspect-based-sentiment-analysis/"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Screen Shot 2015-11-20 at 9.47.21 AM.png" id="72" name="Google Shape;72;p13"/>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73" name="Google Shape;73;p13"/>
          <p:cNvSpPr txBox="1"/>
          <p:nvPr>
            <p:ph idx="4294967295" type="ctrTitle"/>
          </p:nvPr>
        </p:nvSpPr>
        <p:spPr>
          <a:xfrm>
            <a:off x="592700" y="630225"/>
            <a:ext cx="8110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solidFill>
                  <a:schemeClr val="lt1"/>
                </a:solidFill>
              </a:rPr>
              <a:t>Sentiment Analysis of Customer Feedback on Restaurants</a:t>
            </a:r>
            <a:endParaRPr sz="5600">
              <a:solidFill>
                <a:schemeClr val="lt1"/>
              </a:solidFill>
            </a:endParaRPr>
          </a:p>
        </p:txBody>
      </p:sp>
      <p:sp>
        <p:nvSpPr>
          <p:cNvPr id="74" name="Google Shape;74;p13"/>
          <p:cNvSpPr txBox="1"/>
          <p:nvPr>
            <p:ph idx="4294967295" type="subTitle"/>
          </p:nvPr>
        </p:nvSpPr>
        <p:spPr>
          <a:xfrm>
            <a:off x="3380867" y="3848050"/>
            <a:ext cx="6331500" cy="1241700"/>
          </a:xfrm>
          <a:prstGeom prst="rect">
            <a:avLst/>
          </a:prstGeom>
        </p:spPr>
        <p:txBody>
          <a:bodyPr anchorCtr="0" anchor="t" bIns="91425" lIns="91425" spcFirstLastPara="1" rIns="91425" wrap="square" tIns="91425">
            <a:noAutofit/>
          </a:bodyPr>
          <a:lstStyle/>
          <a:p>
            <a:pPr indent="-444500" lvl="0" marL="457200" rtl="0" algn="l">
              <a:spcBef>
                <a:spcPts val="0"/>
              </a:spcBef>
              <a:spcAft>
                <a:spcPts val="0"/>
              </a:spcAft>
              <a:buClr>
                <a:schemeClr val="lt1"/>
              </a:buClr>
              <a:buSzPts val="3400"/>
              <a:buChar char="-"/>
            </a:pPr>
            <a:r>
              <a:rPr lang="en" sz="3400">
                <a:solidFill>
                  <a:schemeClr val="lt1"/>
                </a:solidFill>
              </a:rPr>
              <a:t>By Shyamkrishnan Sudhir</a:t>
            </a:r>
            <a:endParaRPr sz="3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Screen Shot 2015-11-20 at 9.47.21 AM.png" id="135" name="Google Shape;135;p22"/>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36" name="Google Shape;136;p22"/>
          <p:cNvSpPr txBox="1"/>
          <p:nvPr>
            <p:ph type="title"/>
          </p:nvPr>
        </p:nvSpPr>
        <p:spPr>
          <a:xfrm>
            <a:off x="283099" y="712150"/>
            <a:ext cx="7643100" cy="38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7100"/>
          </a:p>
          <a:p>
            <a:pPr indent="0" lvl="0" marL="457200" rtl="0" algn="l">
              <a:spcBef>
                <a:spcPts val="0"/>
              </a:spcBef>
              <a:spcAft>
                <a:spcPts val="0"/>
              </a:spcAft>
              <a:buNone/>
            </a:pPr>
            <a:r>
              <a:rPr lang="en" sz="7100"/>
              <a:t>APPLICATIONS</a:t>
            </a:r>
            <a:endParaRPr sz="7100"/>
          </a:p>
          <a:p>
            <a:pPr indent="0" lvl="0" marL="457200" rtl="0" algn="l">
              <a:spcBef>
                <a:spcPts val="0"/>
              </a:spcBef>
              <a:spcAft>
                <a:spcPts val="0"/>
              </a:spcAft>
              <a:buNone/>
            </a:pPr>
            <a:r>
              <a:t/>
            </a:r>
            <a:endParaRPr sz="7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242925" y="1146475"/>
            <a:ext cx="4045200" cy="3635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0" lang="en" sz="1400">
                <a:solidFill>
                  <a:schemeClr val="dk2"/>
                </a:solidFill>
                <a:latin typeface="Lato"/>
                <a:ea typeface="Lato"/>
                <a:cs typeface="Lato"/>
                <a:sym typeface="Lato"/>
              </a:rPr>
              <a:t>Find out what the public is saying about a new product right after launch, or analyze years of feedback you may have never seen. </a:t>
            </a:r>
            <a:endParaRPr b="0" sz="1400">
              <a:solidFill>
                <a:schemeClr val="dk2"/>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b="0" lang="en" sz="1400">
                <a:solidFill>
                  <a:schemeClr val="dk2"/>
                </a:solidFill>
                <a:latin typeface="Lato"/>
                <a:ea typeface="Lato"/>
                <a:cs typeface="Lato"/>
                <a:sym typeface="Lato"/>
              </a:rPr>
              <a:t>You can search keywords for a particular product feature (interface, UX, functionality) and use </a:t>
            </a:r>
            <a:r>
              <a:rPr b="0" lang="en" sz="1400">
                <a:solidFill>
                  <a:schemeClr val="dk2"/>
                </a:solidFill>
                <a:uFill>
                  <a:noFill/>
                </a:uFill>
                <a:latin typeface="Lato"/>
                <a:ea typeface="Lato"/>
                <a:cs typeface="Lato"/>
                <a:sym typeface="Lato"/>
                <a:hlinkClick r:id="rId3">
                  <a:extLst>
                    <a:ext uri="{A12FA001-AC4F-418D-AE19-62706E023703}">
                      <ahyp:hlinkClr val="tx"/>
                    </a:ext>
                  </a:extLst>
                </a:hlinkClick>
              </a:rPr>
              <a:t>aspect-based sentiment analysis</a:t>
            </a:r>
            <a:r>
              <a:rPr b="0" lang="en" sz="1400">
                <a:solidFill>
                  <a:schemeClr val="dk2"/>
                </a:solidFill>
                <a:latin typeface="Lato"/>
                <a:ea typeface="Lato"/>
                <a:cs typeface="Lato"/>
                <a:sym typeface="Lato"/>
              </a:rPr>
              <a:t> to find only the information you need. </a:t>
            </a:r>
            <a:endParaRPr b="0" sz="1400">
              <a:solidFill>
                <a:schemeClr val="dk2"/>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b="0" lang="en" sz="1400">
                <a:solidFill>
                  <a:schemeClr val="dk2"/>
                </a:solidFill>
                <a:latin typeface="Lato"/>
                <a:ea typeface="Lato"/>
                <a:cs typeface="Lato"/>
                <a:sym typeface="Lato"/>
              </a:rPr>
              <a:t>Discover how a product is perceived by your target audience, which elements of your product need to be improved, and know what will make your most valuable customers happy. All with sentiment analysis.  </a:t>
            </a:r>
            <a:endParaRPr b="0" sz="1400">
              <a:solidFill>
                <a:schemeClr val="dk2"/>
              </a:solidFill>
              <a:latin typeface="Lato"/>
              <a:ea typeface="Lato"/>
              <a:cs typeface="Lato"/>
              <a:sym typeface="Lato"/>
            </a:endParaRPr>
          </a:p>
          <a:p>
            <a:pPr indent="0" lvl="0" marL="0" rtl="0" algn="l">
              <a:spcBef>
                <a:spcPts val="1200"/>
              </a:spcBef>
              <a:spcAft>
                <a:spcPts val="0"/>
              </a:spcAft>
              <a:buNone/>
            </a:pPr>
            <a:r>
              <a:t/>
            </a:r>
            <a:endParaRPr b="0" sz="1800">
              <a:solidFill>
                <a:schemeClr val="dk2"/>
              </a:solidFill>
              <a:latin typeface="Lato"/>
              <a:ea typeface="Lato"/>
              <a:cs typeface="Lato"/>
              <a:sym typeface="Lato"/>
            </a:endParaRPr>
          </a:p>
        </p:txBody>
      </p:sp>
      <p:pic>
        <p:nvPicPr>
          <p:cNvPr id="142" name="Google Shape;142;p23"/>
          <p:cNvPicPr preferRelativeResize="0"/>
          <p:nvPr/>
        </p:nvPicPr>
        <p:blipFill>
          <a:blip r:embed="rId4">
            <a:alphaModFix amt="54000"/>
          </a:blip>
          <a:stretch>
            <a:fillRect/>
          </a:stretch>
        </p:blipFill>
        <p:spPr>
          <a:xfrm>
            <a:off x="6259750" y="476100"/>
            <a:ext cx="2480925" cy="2480925"/>
          </a:xfrm>
          <a:prstGeom prst="rect">
            <a:avLst/>
          </a:prstGeom>
          <a:noFill/>
          <a:ln>
            <a:noFill/>
          </a:ln>
        </p:spPr>
      </p:pic>
      <p:pic>
        <p:nvPicPr>
          <p:cNvPr id="143" name="Google Shape;143;p23"/>
          <p:cNvPicPr preferRelativeResize="0"/>
          <p:nvPr/>
        </p:nvPicPr>
        <p:blipFill>
          <a:blip r:embed="rId5">
            <a:alphaModFix amt="42000"/>
          </a:blip>
          <a:stretch>
            <a:fillRect/>
          </a:stretch>
        </p:blipFill>
        <p:spPr>
          <a:xfrm>
            <a:off x="4651375" y="1297750"/>
            <a:ext cx="3031200" cy="3031200"/>
          </a:xfrm>
          <a:prstGeom prst="rect">
            <a:avLst/>
          </a:prstGeom>
          <a:noFill/>
          <a:ln>
            <a:noFill/>
          </a:ln>
        </p:spPr>
      </p:pic>
      <p:sp>
        <p:nvSpPr>
          <p:cNvPr id="144" name="Google Shape;144;p23"/>
          <p:cNvSpPr txBox="1"/>
          <p:nvPr>
            <p:ph type="title"/>
          </p:nvPr>
        </p:nvSpPr>
        <p:spPr>
          <a:xfrm>
            <a:off x="-375050" y="23500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100"/>
              <a:t>PRODUCT ANALYSIS</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00950" y="1648750"/>
            <a:ext cx="4045200" cy="3635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0" lang="en" sz="1400">
                <a:solidFill>
                  <a:schemeClr val="dk2"/>
                </a:solidFill>
                <a:latin typeface="Lato"/>
                <a:ea typeface="Lato"/>
                <a:cs typeface="Lato"/>
                <a:sym typeface="Lato"/>
              </a:rPr>
              <a:t>Use sentiment </a:t>
            </a:r>
            <a:r>
              <a:rPr b="0" lang="en" sz="1400">
                <a:solidFill>
                  <a:schemeClr val="dk2"/>
                </a:solidFill>
                <a:latin typeface="Lato"/>
                <a:ea typeface="Lato"/>
                <a:cs typeface="Lato"/>
                <a:sym typeface="Lato"/>
              </a:rPr>
              <a:t>analysis</a:t>
            </a:r>
            <a:r>
              <a:rPr b="0" lang="en" sz="1400">
                <a:solidFill>
                  <a:schemeClr val="dk2"/>
                </a:solidFill>
                <a:latin typeface="Lato"/>
                <a:ea typeface="Lato"/>
                <a:cs typeface="Lato"/>
                <a:sym typeface="Lato"/>
              </a:rPr>
              <a:t> for market and competitor research. Find out who’s receiving positive mentions  among your competitors, and how your marketing efforts compare. </a:t>
            </a:r>
            <a:endParaRPr b="0" sz="1400">
              <a:solidFill>
                <a:schemeClr val="dk2"/>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b="0" lang="en" sz="1400">
                <a:solidFill>
                  <a:schemeClr val="dk2"/>
                </a:solidFill>
                <a:latin typeface="Lato"/>
                <a:ea typeface="Lato"/>
                <a:cs typeface="Lato"/>
                <a:sym typeface="Lato"/>
              </a:rPr>
              <a:t>Analyze the positive language your competitors are using to speak to their customers and weave some of this language into your own brand messaging and tone of voice guide.</a:t>
            </a:r>
            <a:endParaRPr b="0" sz="1400">
              <a:solidFill>
                <a:schemeClr val="dk2"/>
              </a:solidFill>
              <a:latin typeface="Lato"/>
              <a:ea typeface="Lato"/>
              <a:cs typeface="Lato"/>
              <a:sym typeface="Lato"/>
            </a:endParaRPr>
          </a:p>
          <a:p>
            <a:pPr indent="0" lvl="0" marL="0" rtl="0" algn="l">
              <a:spcBef>
                <a:spcPts val="1200"/>
              </a:spcBef>
              <a:spcAft>
                <a:spcPts val="0"/>
              </a:spcAft>
              <a:buNone/>
            </a:pPr>
            <a:r>
              <a:t/>
            </a:r>
            <a:endParaRPr b="0" sz="1400">
              <a:solidFill>
                <a:schemeClr val="dk2"/>
              </a:solidFill>
              <a:latin typeface="Lato"/>
              <a:ea typeface="Lato"/>
              <a:cs typeface="Lato"/>
              <a:sym typeface="Lato"/>
            </a:endParaRPr>
          </a:p>
        </p:txBody>
      </p:sp>
      <p:pic>
        <p:nvPicPr>
          <p:cNvPr id="150" name="Google Shape;150;p24"/>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151" name="Google Shape;151;p24"/>
          <p:cNvPicPr preferRelativeResize="0"/>
          <p:nvPr/>
        </p:nvPicPr>
        <p:blipFill>
          <a:blip r:embed="rId4">
            <a:alphaModFix amt="42000"/>
          </a:blip>
          <a:stretch>
            <a:fillRect/>
          </a:stretch>
        </p:blipFill>
        <p:spPr>
          <a:xfrm>
            <a:off x="4651375" y="1297750"/>
            <a:ext cx="3031200" cy="3031200"/>
          </a:xfrm>
          <a:prstGeom prst="rect">
            <a:avLst/>
          </a:prstGeom>
          <a:noFill/>
          <a:ln>
            <a:noFill/>
          </a:ln>
        </p:spPr>
      </p:pic>
      <p:sp>
        <p:nvSpPr>
          <p:cNvPr id="152" name="Google Shape;152;p24"/>
          <p:cNvSpPr txBox="1"/>
          <p:nvPr>
            <p:ph type="title"/>
          </p:nvPr>
        </p:nvSpPr>
        <p:spPr>
          <a:xfrm>
            <a:off x="-375050" y="76745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MARKET AND </a:t>
            </a:r>
            <a:endParaRPr sz="2800"/>
          </a:p>
          <a:p>
            <a:pPr indent="0" lvl="0" marL="0" rtl="0" algn="ctr">
              <a:spcBef>
                <a:spcPts val="1600"/>
              </a:spcBef>
              <a:spcAft>
                <a:spcPts val="1600"/>
              </a:spcAft>
              <a:buNone/>
            </a:pPr>
            <a:r>
              <a:rPr lang="en" sz="2800"/>
              <a:t>COMPETITOR RESEARCH</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Screen Shot 2015-11-20 at 9.47.21 AM.png" id="157" name="Google Shape;157;p2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58" name="Google Shape;158;p25"/>
          <p:cNvSpPr txBox="1"/>
          <p:nvPr>
            <p:ph type="title"/>
          </p:nvPr>
        </p:nvSpPr>
        <p:spPr>
          <a:xfrm>
            <a:off x="1523124" y="1773800"/>
            <a:ext cx="7643100" cy="38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8400"/>
              <a:t>WEB.PY</a:t>
            </a:r>
            <a:endParaRPr sz="8400"/>
          </a:p>
          <a:p>
            <a:pPr indent="0" lvl="0" marL="457200" rtl="0" algn="l">
              <a:spcBef>
                <a:spcPts val="0"/>
              </a:spcBef>
              <a:spcAft>
                <a:spcPts val="0"/>
              </a:spcAft>
              <a:buNone/>
            </a:pPr>
            <a:r>
              <a:t/>
            </a:r>
            <a:endParaRPr sz="8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164" name="Google Shape;164;p26"/>
          <p:cNvSpPr txBox="1"/>
          <p:nvPr/>
        </p:nvSpPr>
        <p:spPr>
          <a:xfrm>
            <a:off x="3952650" y="-59975"/>
            <a:ext cx="5786400" cy="52560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@app.route('/')</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def welcome():</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return</a:t>
            </a:r>
            <a:r>
              <a:rPr lang="en" sz="950">
                <a:solidFill>
                  <a:schemeClr val="lt1"/>
                </a:solidFill>
              </a:rPr>
              <a:t> render_template('home.html')</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@app.route('/prediction', </a:t>
            </a:r>
            <a:r>
              <a:rPr i="1" lang="en" sz="950">
                <a:solidFill>
                  <a:schemeClr val="lt1"/>
                </a:solidFill>
              </a:rPr>
              <a:t>methods</a:t>
            </a:r>
            <a:r>
              <a:rPr lang="en" sz="950">
                <a:solidFill>
                  <a:schemeClr val="lt1"/>
                </a:solidFill>
              </a:rPr>
              <a:t>=['GET','POST'])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def pred():</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if</a:t>
            </a:r>
            <a:r>
              <a:rPr lang="en" sz="950">
                <a:solidFill>
                  <a:schemeClr val="lt1"/>
                </a:solidFill>
              </a:rPr>
              <a:t> request.method == 'POST':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request.form['message']</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re.sub('[^a-zA-Z]',' ',review)</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review.lower()</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review.split()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[ps.stem(word) </a:t>
            </a:r>
            <a:r>
              <a:rPr i="1" lang="en" sz="950">
                <a:solidFill>
                  <a:schemeClr val="lt1"/>
                </a:solidFill>
              </a:rPr>
              <a:t>for</a:t>
            </a:r>
            <a:r>
              <a:rPr lang="en" sz="950">
                <a:solidFill>
                  <a:schemeClr val="lt1"/>
                </a:solidFill>
              </a:rPr>
              <a:t> word </a:t>
            </a:r>
            <a:r>
              <a:rPr i="1" lang="en" sz="950">
                <a:solidFill>
                  <a:schemeClr val="lt1"/>
                </a:solidFill>
              </a:rPr>
              <a:t>in</a:t>
            </a:r>
            <a:r>
              <a:rPr lang="en" sz="950">
                <a:solidFill>
                  <a:schemeClr val="lt1"/>
                </a:solidFill>
              </a:rPr>
              <a:t> review </a:t>
            </a:r>
            <a:r>
              <a:rPr i="1" lang="en" sz="950">
                <a:solidFill>
                  <a:schemeClr val="lt1"/>
                </a:solidFill>
              </a:rPr>
              <a:t>if</a:t>
            </a:r>
            <a:r>
              <a:rPr lang="en" sz="950">
                <a:solidFill>
                  <a:schemeClr val="lt1"/>
                </a:solidFill>
              </a:rPr>
              <a:t> not word in set(stopwords.words('english'))]</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 ".join(review)</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review = cv.transform([review]).toarray()</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y_p = model.predict(review)</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if</a:t>
            </a:r>
            <a:r>
              <a:rPr lang="en" sz="950">
                <a:solidFill>
                  <a:schemeClr val="lt1"/>
                </a:solidFill>
              </a:rPr>
              <a:t> y_p.argmax() == 0:</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output = "Average"</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elif</a:t>
            </a:r>
            <a:r>
              <a:rPr lang="en" sz="950">
                <a:solidFill>
                  <a:schemeClr val="lt1"/>
                </a:solidFill>
              </a:rPr>
              <a:t> y_p.argmax() == 1:</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output = "Good"</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else</a:t>
            </a:r>
            <a:r>
              <a:rPr lang="en" sz="950">
                <a:solidFill>
                  <a:schemeClr val="lt1"/>
                </a:solidFill>
              </a:rPr>
              <a: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output = "Poor"</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return</a:t>
            </a:r>
            <a:r>
              <a:rPr lang="en" sz="950">
                <a:solidFill>
                  <a:schemeClr val="lt1"/>
                </a:solidFill>
              </a:rPr>
              <a:t> render_template('prediction.html',</a:t>
            </a:r>
            <a:r>
              <a:rPr i="1" lang="en" sz="950">
                <a:solidFill>
                  <a:schemeClr val="lt1"/>
                </a:solidFill>
              </a:rPr>
              <a:t>prediction</a:t>
            </a:r>
            <a:r>
              <a:rPr lang="en" sz="950">
                <a:solidFill>
                  <a:schemeClr val="lt1"/>
                </a:solidFill>
              </a:rPr>
              <a:t> = ("The Customer review is " + output))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else</a:t>
            </a:r>
            <a:r>
              <a:rPr lang="en" sz="950">
                <a:solidFill>
                  <a:schemeClr val="lt1"/>
                </a:solidFill>
              </a:rPr>
              <a:t>:</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r>
              <a:rPr i="1" lang="en" sz="950">
                <a:solidFill>
                  <a:schemeClr val="lt1"/>
                </a:solidFill>
              </a:rPr>
              <a:t>return</a:t>
            </a:r>
            <a:r>
              <a:rPr lang="en" sz="950">
                <a:solidFill>
                  <a:schemeClr val="lt1"/>
                </a:solidFill>
              </a:rPr>
              <a:t> render_template('prediction.html')</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950">
                <a:solidFill>
                  <a:schemeClr val="lt1"/>
                </a:solidFill>
              </a:rPr>
              <a:t>if</a:t>
            </a:r>
            <a:r>
              <a:rPr lang="en" sz="950">
                <a:solidFill>
                  <a:schemeClr val="lt1"/>
                </a:solidFill>
              </a:rPr>
              <a:t> __name__ == '__main__':</a:t>
            </a:r>
            <a:endParaRPr sz="9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950">
                <a:solidFill>
                  <a:schemeClr val="lt1"/>
                </a:solidFill>
              </a:rPr>
              <a:t>    app.run(</a:t>
            </a:r>
            <a:r>
              <a:rPr i="1" lang="en" sz="950">
                <a:solidFill>
                  <a:schemeClr val="lt1"/>
                </a:solidFill>
              </a:rPr>
              <a:t>host</a:t>
            </a:r>
            <a:r>
              <a:rPr lang="en" sz="950">
                <a:solidFill>
                  <a:schemeClr val="lt1"/>
                </a:solidFill>
              </a:rPr>
              <a:t> = 'localhost', </a:t>
            </a:r>
            <a:r>
              <a:rPr i="1" lang="en" sz="950">
                <a:solidFill>
                  <a:schemeClr val="lt1"/>
                </a:solidFill>
              </a:rPr>
              <a:t>port</a:t>
            </a:r>
            <a:r>
              <a:rPr lang="en" sz="950">
                <a:solidFill>
                  <a:schemeClr val="lt1"/>
                </a:solidFill>
              </a:rPr>
              <a:t>=9000, </a:t>
            </a:r>
            <a:r>
              <a:rPr i="1" lang="en" sz="950">
                <a:solidFill>
                  <a:schemeClr val="lt1"/>
                </a:solidFill>
              </a:rPr>
              <a:t>debug</a:t>
            </a:r>
            <a:r>
              <a:rPr lang="en" sz="950">
                <a:solidFill>
                  <a:schemeClr val="lt1"/>
                </a:solidFill>
              </a:rPr>
              <a:t>=True, </a:t>
            </a:r>
            <a:r>
              <a:rPr i="1" lang="en" sz="950">
                <a:solidFill>
                  <a:schemeClr val="lt1"/>
                </a:solidFill>
              </a:rPr>
              <a:t>threaded</a:t>
            </a:r>
            <a:r>
              <a:rPr lang="en" sz="950">
                <a:solidFill>
                  <a:schemeClr val="lt1"/>
                </a:solidFill>
              </a:rPr>
              <a:t>=False)</a:t>
            </a:r>
            <a:endParaRPr sz="950">
              <a:solidFill>
                <a:schemeClr val="lt1"/>
              </a:solidFill>
            </a:endParaRPr>
          </a:p>
        </p:txBody>
      </p:sp>
      <p:sp>
        <p:nvSpPr>
          <p:cNvPr id="165" name="Google Shape;165;p26"/>
          <p:cNvSpPr txBox="1"/>
          <p:nvPr/>
        </p:nvSpPr>
        <p:spPr>
          <a:xfrm>
            <a:off x="50975" y="66900"/>
            <a:ext cx="4368600" cy="51771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graphlib</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numpy </a:t>
            </a:r>
            <a:r>
              <a:rPr i="1" lang="en" sz="1150">
                <a:solidFill>
                  <a:schemeClr val="lt1"/>
                </a:solidFill>
              </a:rPr>
              <a:t>as</a:t>
            </a:r>
            <a:r>
              <a:rPr lang="en" sz="1150">
                <a:solidFill>
                  <a:schemeClr val="lt1"/>
                </a:solidFill>
              </a:rPr>
              <a:t> np</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pandas </a:t>
            </a:r>
            <a:r>
              <a:rPr i="1" lang="en" sz="1150">
                <a:solidFill>
                  <a:schemeClr val="lt1"/>
                </a:solidFill>
              </a:rPr>
              <a:t>as</a:t>
            </a:r>
            <a:r>
              <a:rPr lang="en" sz="1150">
                <a:solidFill>
                  <a:schemeClr val="lt1"/>
                </a:solidFill>
              </a:rPr>
              <a:t> pd</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from</a:t>
            </a:r>
            <a:r>
              <a:rPr lang="en" sz="1150">
                <a:solidFill>
                  <a:schemeClr val="lt1"/>
                </a:solidFill>
              </a:rPr>
              <a:t> flask </a:t>
            </a:r>
            <a:r>
              <a:rPr i="1" lang="en" sz="1150">
                <a:solidFill>
                  <a:schemeClr val="lt1"/>
                </a:solidFill>
              </a:rPr>
              <a:t>import</a:t>
            </a:r>
            <a:r>
              <a:rPr lang="en" sz="1150">
                <a:solidFill>
                  <a:schemeClr val="lt1"/>
                </a:solidFill>
              </a:rPr>
              <a:t> Flask, render_template, request</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tensorflow </a:t>
            </a:r>
            <a:r>
              <a:rPr i="1" lang="en" sz="1150">
                <a:solidFill>
                  <a:schemeClr val="lt1"/>
                </a:solidFill>
              </a:rPr>
              <a:t>as</a:t>
            </a:r>
            <a:r>
              <a:rPr lang="en" sz="1150">
                <a:solidFill>
                  <a:schemeClr val="lt1"/>
                </a:solidFill>
              </a:rPr>
              <a:t> tf</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global graph</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graph = tf.compat.v1.get_default_graph()</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from</a:t>
            </a:r>
            <a:r>
              <a:rPr lang="en" sz="1150">
                <a:solidFill>
                  <a:schemeClr val="lt1"/>
                </a:solidFill>
              </a:rPr>
              <a:t> keras.models </a:t>
            </a:r>
            <a:r>
              <a:rPr i="1" lang="en" sz="1150">
                <a:solidFill>
                  <a:schemeClr val="lt1"/>
                </a:solidFill>
              </a:rPr>
              <a:t>import</a:t>
            </a:r>
            <a:r>
              <a:rPr lang="en" sz="1150">
                <a:solidFill>
                  <a:schemeClr val="lt1"/>
                </a:solidFill>
              </a:rPr>
              <a:t> load_model</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pickle</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re</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import</a:t>
            </a:r>
            <a:r>
              <a:rPr lang="en" sz="1150">
                <a:solidFill>
                  <a:schemeClr val="lt1"/>
                </a:solidFill>
              </a:rPr>
              <a:t> nltk</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nltk.download("stopwords")</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from</a:t>
            </a:r>
            <a:r>
              <a:rPr lang="en" sz="1150">
                <a:solidFill>
                  <a:schemeClr val="lt1"/>
                </a:solidFill>
              </a:rPr>
              <a:t> nltk.corpus </a:t>
            </a:r>
            <a:r>
              <a:rPr i="1" lang="en" sz="1150">
                <a:solidFill>
                  <a:schemeClr val="lt1"/>
                </a:solidFill>
              </a:rPr>
              <a:t>import</a:t>
            </a:r>
            <a:r>
              <a:rPr lang="en" sz="1150">
                <a:solidFill>
                  <a:schemeClr val="lt1"/>
                </a:solidFill>
              </a:rPr>
              <a:t> stopwords</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from</a:t>
            </a:r>
            <a:r>
              <a:rPr lang="en" sz="1150">
                <a:solidFill>
                  <a:schemeClr val="lt1"/>
                </a:solidFill>
              </a:rPr>
              <a:t> nltk.stem.porter </a:t>
            </a:r>
            <a:r>
              <a:rPr i="1" lang="en" sz="1150">
                <a:solidFill>
                  <a:schemeClr val="lt1"/>
                </a:solidFill>
              </a:rPr>
              <a:t>import</a:t>
            </a:r>
            <a:r>
              <a:rPr lang="en" sz="1150">
                <a:solidFill>
                  <a:schemeClr val="lt1"/>
                </a:solidFill>
              </a:rPr>
              <a:t> PorterStemmer</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ps = PorterStemmer()</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 </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150">
                <a:solidFill>
                  <a:schemeClr val="lt1"/>
                </a:solidFill>
              </a:rPr>
              <a:t>with</a:t>
            </a:r>
            <a:r>
              <a:rPr lang="en" sz="1150">
                <a:solidFill>
                  <a:schemeClr val="lt1"/>
                </a:solidFill>
              </a:rPr>
              <a:t> open(r'cv.pkl','rb') </a:t>
            </a:r>
            <a:r>
              <a:rPr i="1" lang="en" sz="1150">
                <a:solidFill>
                  <a:schemeClr val="lt1"/>
                </a:solidFill>
              </a:rPr>
              <a:t>as</a:t>
            </a:r>
            <a:r>
              <a:rPr lang="en" sz="1150">
                <a:solidFill>
                  <a:schemeClr val="lt1"/>
                </a:solidFill>
              </a:rPr>
              <a:t> file:</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    cv = pickle.load(file)</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 </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model = load_model("zomato_2_analysis.h5",</a:t>
            </a:r>
            <a:r>
              <a:rPr i="1" lang="en" sz="1150">
                <a:solidFill>
                  <a:schemeClr val="lt1"/>
                </a:solidFill>
              </a:rPr>
              <a:t>compile</a:t>
            </a:r>
            <a:r>
              <a:rPr lang="en" sz="1150">
                <a:solidFill>
                  <a:schemeClr val="lt1"/>
                </a:solidFill>
              </a:rPr>
              <a:t>=False)</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app = Flask(__name__,</a:t>
            </a:r>
            <a:r>
              <a:rPr i="1" lang="en" sz="1150">
                <a:solidFill>
                  <a:schemeClr val="lt1"/>
                </a:solidFill>
              </a:rPr>
              <a:t>template_folder</a:t>
            </a:r>
            <a:r>
              <a:rPr lang="en" sz="1150">
                <a:solidFill>
                  <a:schemeClr val="lt1"/>
                </a:solidFill>
              </a:rPr>
              <a:t>="templates")</a:t>
            </a:r>
            <a:endParaRPr sz="11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150">
                <a:solidFill>
                  <a:schemeClr val="lt1"/>
                </a:solidFill>
              </a:rPr>
              <a:t> </a:t>
            </a:r>
            <a:endParaRPr sz="115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Screen Shot 2015-11-20 at 9.47.21 AM.png" id="170" name="Google Shape;170;p2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71" name="Google Shape;171;p27"/>
          <p:cNvSpPr txBox="1"/>
          <p:nvPr>
            <p:ph type="title"/>
          </p:nvPr>
        </p:nvSpPr>
        <p:spPr>
          <a:xfrm>
            <a:off x="380125" y="1088000"/>
            <a:ext cx="8421900" cy="38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7100"/>
              <a:t>SENTIMENT ANALYSIS.IPYNB</a:t>
            </a:r>
            <a:endParaRPr sz="7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b="14093" l="2132" r="6751" t="6554"/>
          <a:stretch/>
        </p:blipFill>
        <p:spPr>
          <a:xfrm>
            <a:off x="20825" y="-40950"/>
            <a:ext cx="9144001" cy="5143500"/>
          </a:xfrm>
          <a:prstGeom prst="rect">
            <a:avLst/>
          </a:prstGeom>
          <a:noFill/>
          <a:ln>
            <a:noFill/>
          </a:ln>
        </p:spPr>
      </p:pic>
      <p:sp>
        <p:nvSpPr>
          <p:cNvPr id="177" name="Google Shape;177;p28"/>
          <p:cNvSpPr txBox="1"/>
          <p:nvPr/>
        </p:nvSpPr>
        <p:spPr>
          <a:xfrm>
            <a:off x="2678075" y="127675"/>
            <a:ext cx="3282300" cy="51465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None/>
            </a:pPr>
            <a:r>
              <a:rPr i="1" lang="en" sz="1050">
                <a:solidFill>
                  <a:schemeClr val="lt1"/>
                </a:solidFill>
              </a:rPr>
              <a:t>import</a:t>
            </a:r>
            <a:r>
              <a:rPr lang="en" sz="1050">
                <a:solidFill>
                  <a:schemeClr val="lt1"/>
                </a:solidFill>
              </a:rPr>
              <a:t> re</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for</a:t>
            </a:r>
            <a:r>
              <a:rPr lang="en" sz="1050">
                <a:solidFill>
                  <a:schemeClr val="lt1"/>
                </a:solidFill>
              </a:rPr>
              <a:t> loop </a:t>
            </a:r>
            <a:r>
              <a:rPr i="1" lang="en" sz="1050">
                <a:solidFill>
                  <a:schemeClr val="lt1"/>
                </a:solidFill>
              </a:rPr>
              <a:t>in</a:t>
            </a:r>
            <a:r>
              <a:rPr lang="en" sz="1050">
                <a:solidFill>
                  <a:schemeClr val="lt1"/>
                </a:solidFill>
              </a:rPr>
              <a:t> range(40000):</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data_x = x[loop]</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data_x = re.sub('[a-zA-Z]'," ",data_x)</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data_x = data_x.split()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data_x = ''.join(data_x)</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data_x = float(data_x)</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if</a:t>
            </a:r>
            <a:r>
              <a:rPr lang="en" sz="1050">
                <a:solidFill>
                  <a:schemeClr val="lt1"/>
                </a:solidFill>
              </a:rPr>
              <a:t> data_x &lt; 2.5:</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rating_final.append("poor")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elif</a:t>
            </a:r>
            <a:r>
              <a:rPr lang="en" sz="1050">
                <a:solidFill>
                  <a:schemeClr val="lt1"/>
                </a:solidFill>
              </a:rPr>
              <a:t> data_x &gt;= 2.5 and data_x &lt;= 3.5:</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rating_final.append("average")</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elif</a:t>
            </a:r>
            <a:r>
              <a:rPr lang="en" sz="1050">
                <a:solidFill>
                  <a:schemeClr val="lt1"/>
                </a:solidFill>
              </a:rPr>
              <a:t> data_x &gt; 3.5:</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rating_final.append("good")</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sklearn.preprocessing </a:t>
            </a:r>
            <a:r>
              <a:rPr i="1" lang="en" sz="1050">
                <a:solidFill>
                  <a:schemeClr val="lt1"/>
                </a:solidFill>
              </a:rPr>
              <a:t>import</a:t>
            </a:r>
            <a:r>
              <a:rPr lang="en" sz="1050">
                <a:solidFill>
                  <a:schemeClr val="lt1"/>
                </a:solidFill>
              </a:rPr>
              <a:t> LabelEncoder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le = LabelEncoder()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rating_final = le.fit_transform(rating_final)</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rating_final = np.array(rating_final)</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rating_final = np.expand_dims(rating_final, </a:t>
            </a:r>
            <a:r>
              <a:rPr i="1" lang="en" sz="1050">
                <a:solidFill>
                  <a:schemeClr val="lt1"/>
                </a:solidFill>
              </a:rPr>
              <a:t>axis</a:t>
            </a:r>
            <a:r>
              <a:rPr lang="en" sz="1050">
                <a:solidFill>
                  <a:schemeClr val="lt1"/>
                </a:solidFill>
              </a:rPr>
              <a:t>=1)</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sklearn.preprocessing </a:t>
            </a:r>
            <a:r>
              <a:rPr i="1" lang="en" sz="1050">
                <a:solidFill>
                  <a:schemeClr val="lt1"/>
                </a:solidFill>
              </a:rPr>
              <a:t>import</a:t>
            </a:r>
            <a:r>
              <a:rPr lang="en" sz="1050">
                <a:solidFill>
                  <a:schemeClr val="lt1"/>
                </a:solidFill>
              </a:rPr>
              <a:t> OneHotEncoder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one = OneHotEncoder()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rates = one.fit_transform(rating_final).toarray()</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None/>
            </a:pPr>
            <a:r>
              <a:t/>
            </a:r>
            <a:endParaRPr sz="950">
              <a:solidFill>
                <a:schemeClr val="lt1"/>
              </a:solidFill>
            </a:endParaRPr>
          </a:p>
        </p:txBody>
      </p:sp>
      <p:sp>
        <p:nvSpPr>
          <p:cNvPr id="178" name="Google Shape;178;p28"/>
          <p:cNvSpPr txBox="1"/>
          <p:nvPr/>
        </p:nvSpPr>
        <p:spPr>
          <a:xfrm>
            <a:off x="71800" y="25950"/>
            <a:ext cx="2835000" cy="53865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None/>
            </a:pPr>
            <a:r>
              <a:rPr i="1" lang="en" sz="1050">
                <a:solidFill>
                  <a:schemeClr val="lt1"/>
                </a:solidFill>
              </a:rPr>
              <a:t>import</a:t>
            </a:r>
            <a:r>
              <a:rPr lang="en" sz="1050">
                <a:solidFill>
                  <a:schemeClr val="lt1"/>
                </a:solidFill>
              </a:rPr>
              <a:t> numpy </a:t>
            </a:r>
            <a:r>
              <a:rPr i="1" lang="en" sz="1050">
                <a:solidFill>
                  <a:schemeClr val="lt1"/>
                </a:solidFill>
              </a:rPr>
              <a:t>as</a:t>
            </a:r>
            <a:r>
              <a:rPr lang="en" sz="1050">
                <a:solidFill>
                  <a:schemeClr val="lt1"/>
                </a:solidFill>
              </a:rPr>
              <a:t> np</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import</a:t>
            </a:r>
            <a:r>
              <a:rPr lang="en" sz="1050">
                <a:solidFill>
                  <a:schemeClr val="lt1"/>
                </a:solidFill>
              </a:rPr>
              <a:t> pandas </a:t>
            </a:r>
            <a:r>
              <a:rPr i="1" lang="en" sz="1050">
                <a:solidFill>
                  <a:schemeClr val="lt1"/>
                </a:solidFill>
              </a:rPr>
              <a:t>as</a:t>
            </a:r>
            <a:r>
              <a:rPr lang="en" sz="1050">
                <a:solidFill>
                  <a:schemeClr val="lt1"/>
                </a:solidFill>
              </a:rPr>
              <a:t> pd</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dataset = pd.read_csv("zomato.csv")</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data_review = dataset['reviews_list']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x = []</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y = []</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for</a:t>
            </a:r>
            <a:r>
              <a:rPr lang="en" sz="1050">
                <a:solidFill>
                  <a:schemeClr val="lt1"/>
                </a:solidFill>
              </a:rPr>
              <a:t> row_num </a:t>
            </a:r>
            <a:r>
              <a:rPr i="1" lang="en" sz="1050">
                <a:solidFill>
                  <a:schemeClr val="lt1"/>
                </a:solidFill>
              </a:rPr>
              <a:t>in</a:t>
            </a:r>
            <a:r>
              <a:rPr lang="en" sz="1050">
                <a:solidFill>
                  <a:schemeClr val="lt1"/>
                </a:solidFill>
              </a:rPr>
              <a:t> range(51717):</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lst = data_review[row_num].split("('")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for</a:t>
            </a:r>
            <a:r>
              <a:rPr lang="en" sz="1050">
                <a:solidFill>
                  <a:schemeClr val="lt1"/>
                </a:solidFill>
              </a:rPr>
              <a:t> i </a:t>
            </a:r>
            <a:r>
              <a:rPr i="1" lang="en" sz="1050">
                <a:solidFill>
                  <a:schemeClr val="lt1"/>
                </a:solidFill>
              </a:rPr>
              <a:t>in</a:t>
            </a:r>
            <a:r>
              <a:rPr lang="en" sz="1050">
                <a:solidFill>
                  <a:schemeClr val="lt1"/>
                </a:solidFill>
              </a:rPr>
              <a:t> lst: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if</a:t>
            </a:r>
            <a:r>
              <a:rPr lang="en" sz="1050">
                <a:solidFill>
                  <a:schemeClr val="lt1"/>
                </a:solidFill>
              </a:rPr>
              <a:t> len(i) &gt; 5:</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if</a:t>
            </a:r>
            <a:r>
              <a:rPr lang="en" sz="1050">
                <a:solidFill>
                  <a:schemeClr val="lt1"/>
                </a:solidFill>
              </a:rPr>
              <a:t> i.find("',") != -1:</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single_rev = i.split("',")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if</a:t>
            </a:r>
            <a:r>
              <a:rPr lang="en" sz="1050">
                <a:solidFill>
                  <a:schemeClr val="lt1"/>
                </a:solidFill>
              </a:rPr>
              <a:t> len(single_rev[0]) &gt; 2:</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x.append(single_rev[0])</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r>
              <a:rPr i="1" lang="en" sz="1050">
                <a:solidFill>
                  <a:schemeClr val="lt1"/>
                </a:solidFill>
              </a:rPr>
              <a:t>if</a:t>
            </a:r>
            <a:r>
              <a:rPr lang="en" sz="1050">
                <a:solidFill>
                  <a:schemeClr val="lt1"/>
                </a:solidFill>
              </a:rPr>
              <a:t> len(single_rev[1]) &gt; 2:</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y.append(single_rev[1])</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import</a:t>
            </a:r>
            <a:r>
              <a:rPr lang="en" sz="1050">
                <a:solidFill>
                  <a:schemeClr val="lt1"/>
                </a:solidFill>
              </a:rPr>
              <a:t> nltk</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nltk.download("stopwords")</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nltk.corpus </a:t>
            </a:r>
            <a:r>
              <a:rPr i="1" lang="en" sz="1050">
                <a:solidFill>
                  <a:schemeClr val="lt1"/>
                </a:solidFill>
              </a:rPr>
              <a:t>import</a:t>
            </a:r>
            <a:r>
              <a:rPr lang="en" sz="1050">
                <a:solidFill>
                  <a:schemeClr val="lt1"/>
                </a:solidFill>
              </a:rPr>
              <a:t> stopwords</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nltk.stem.porter </a:t>
            </a:r>
            <a:r>
              <a:rPr i="1" lang="en" sz="1050">
                <a:solidFill>
                  <a:schemeClr val="lt1"/>
                </a:solidFill>
              </a:rPr>
              <a:t>import</a:t>
            </a:r>
            <a:r>
              <a:rPr lang="en" sz="1050">
                <a:solidFill>
                  <a:schemeClr val="lt1"/>
                </a:solidFill>
              </a:rPr>
              <a:t> PorterStemmer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ps = PorterStemmer()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rating_final = []</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review_final = []</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None/>
            </a:pPr>
            <a:r>
              <a:t/>
            </a:r>
            <a:endParaRPr i="1" sz="1150">
              <a:solidFill>
                <a:schemeClr val="lt1"/>
              </a:solidFill>
            </a:endParaRPr>
          </a:p>
        </p:txBody>
      </p:sp>
      <p:sp>
        <p:nvSpPr>
          <p:cNvPr id="179" name="Google Shape;179;p28"/>
          <p:cNvSpPr txBox="1"/>
          <p:nvPr/>
        </p:nvSpPr>
        <p:spPr>
          <a:xfrm>
            <a:off x="5916050" y="250375"/>
            <a:ext cx="3380400" cy="50223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Clr>
                <a:schemeClr val="dk2"/>
              </a:buClr>
              <a:buSzPts val="1100"/>
              <a:buFont typeface="Arial"/>
              <a:buNone/>
            </a:pPr>
            <a:r>
              <a:rPr i="1" lang="en" sz="1050">
                <a:solidFill>
                  <a:schemeClr val="lt1"/>
                </a:solidFill>
              </a:rPr>
              <a:t>for</a:t>
            </a:r>
            <a:r>
              <a:rPr lang="en" sz="1050">
                <a:solidFill>
                  <a:schemeClr val="lt1"/>
                </a:solidFill>
              </a:rPr>
              <a:t> loop </a:t>
            </a:r>
            <a:r>
              <a:rPr i="1" lang="en" sz="1050">
                <a:solidFill>
                  <a:schemeClr val="lt1"/>
                </a:solidFill>
              </a:rPr>
              <a:t>in</a:t>
            </a:r>
            <a:r>
              <a:rPr lang="en" sz="1050">
                <a:solidFill>
                  <a:schemeClr val="lt1"/>
                </a:solidFill>
              </a:rPr>
              <a:t> range(40000):</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data_y = y[loop]</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data_y = re.sub('[^a-zA-Z]'," ",data_y)</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data_y = data_y.lower()</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data_y = data_y.split()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data_y = [ps.stem(word) </a:t>
            </a:r>
            <a:r>
              <a:rPr i="1" lang="en" sz="1050">
                <a:solidFill>
                  <a:schemeClr val="lt1"/>
                </a:solidFill>
              </a:rPr>
              <a:t>for</a:t>
            </a:r>
            <a:r>
              <a:rPr lang="en" sz="1050">
                <a:solidFill>
                  <a:schemeClr val="lt1"/>
                </a:solidFill>
              </a:rPr>
              <a:t> word </a:t>
            </a:r>
            <a:r>
              <a:rPr i="1" lang="en" sz="1050">
                <a:solidFill>
                  <a:schemeClr val="lt1"/>
                </a:solidFill>
              </a:rPr>
              <a:t>in</a:t>
            </a:r>
            <a:r>
              <a:rPr lang="en" sz="1050">
                <a:solidFill>
                  <a:schemeClr val="lt1"/>
                </a:solidFill>
              </a:rPr>
              <a:t> data_y </a:t>
            </a:r>
            <a:r>
              <a:rPr i="1" lang="en" sz="1050">
                <a:solidFill>
                  <a:schemeClr val="lt1"/>
                </a:solidFill>
              </a:rPr>
              <a:t>if</a:t>
            </a: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not word in set(stopwords.words('english'))]</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data_y = ' '.join(data_y)</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    review_final.append(data_y)</a:t>
            </a:r>
            <a:endParaRPr sz="1050">
              <a:solidFill>
                <a:schemeClr val="lt1"/>
              </a:solidFill>
            </a:endParaRPr>
          </a:p>
          <a:p>
            <a:pPr indent="0" lvl="0" marL="0" rtl="0" algn="l">
              <a:lnSpc>
                <a:spcPct val="129545"/>
              </a:lnSpc>
              <a:spcBef>
                <a:spcPts val="0"/>
              </a:spcBef>
              <a:spcAft>
                <a:spcPts val="0"/>
              </a:spcAft>
              <a:buNone/>
            </a:pPr>
            <a:r>
              <a:rPr lang="en">
                <a:solidFill>
                  <a:schemeClr val="lt1"/>
                </a:solidFill>
                <a:latin typeface="Cambria"/>
                <a:ea typeface="Cambria"/>
                <a:cs typeface="Cambria"/>
                <a:sym typeface="Cambria"/>
              </a:rPr>
              <a:t> </a:t>
            </a:r>
            <a:r>
              <a:rPr i="1" lang="en" sz="1050">
                <a:solidFill>
                  <a:schemeClr val="lt1"/>
                </a:solidFill>
              </a:rPr>
              <a:t>from</a:t>
            </a:r>
            <a:r>
              <a:rPr lang="en" sz="1050">
                <a:solidFill>
                  <a:schemeClr val="lt1"/>
                </a:solidFill>
              </a:rPr>
              <a:t> sklearn.feature_extraction.text </a:t>
            </a:r>
            <a:r>
              <a:rPr i="1" lang="en" sz="1050">
                <a:solidFill>
                  <a:schemeClr val="lt1"/>
                </a:solidFill>
              </a:rPr>
              <a:t>import</a:t>
            </a: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CountVectorizer</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cv = CountVectorizer(</a:t>
            </a:r>
            <a:r>
              <a:rPr i="1" lang="en" sz="1050">
                <a:solidFill>
                  <a:schemeClr val="lt1"/>
                </a:solidFill>
              </a:rPr>
              <a:t>max_features</a:t>
            </a:r>
            <a:r>
              <a:rPr lang="en" sz="1050">
                <a:solidFill>
                  <a:schemeClr val="lt1"/>
                </a:solidFill>
              </a:rPr>
              <a:t> = 20000)</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x_final = cv.fit_transform(review_final).toarray()</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050">
                <a:solidFill>
                  <a:schemeClr val="lt1"/>
                </a:solidFill>
              </a:rPr>
              <a:t>import</a:t>
            </a:r>
            <a:r>
              <a:rPr lang="en" sz="1050">
                <a:solidFill>
                  <a:schemeClr val="lt1"/>
                </a:solidFill>
              </a:rPr>
              <a:t> pickle</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pickle.dump(cv, open('cv.pkl','wb'))</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i="1" lang="en" sz="1050">
                <a:solidFill>
                  <a:schemeClr val="lt1"/>
                </a:solidFill>
              </a:rPr>
              <a:t>from</a:t>
            </a:r>
            <a:r>
              <a:rPr lang="en" sz="1050">
                <a:solidFill>
                  <a:schemeClr val="lt1"/>
                </a:solidFill>
              </a:rPr>
              <a:t> sklearn.model_selection </a:t>
            </a:r>
            <a:r>
              <a:rPr i="1" lang="en" sz="1050">
                <a:solidFill>
                  <a:schemeClr val="lt1"/>
                </a:solidFill>
              </a:rPr>
              <a:t>import</a:t>
            </a:r>
            <a:r>
              <a:rPr lang="en" sz="1050">
                <a:solidFill>
                  <a:schemeClr val="lt1"/>
                </a:solidFill>
              </a:rPr>
              <a:t> train_test_split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x_train, x_test, y_train, y_test = train_test_split(x_final,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rates, </a:t>
            </a:r>
            <a:r>
              <a:rPr i="1" lang="en" sz="1050">
                <a:solidFill>
                  <a:schemeClr val="lt1"/>
                </a:solidFill>
              </a:rPr>
              <a:t>test_size</a:t>
            </a:r>
            <a:r>
              <a:rPr lang="en" sz="1050">
                <a:solidFill>
                  <a:schemeClr val="lt1"/>
                </a:solidFill>
              </a:rPr>
              <a:t> = 0.2, </a:t>
            </a:r>
            <a:r>
              <a:rPr i="1" lang="en" sz="1050">
                <a:solidFill>
                  <a:schemeClr val="lt1"/>
                </a:solidFill>
              </a:rPr>
              <a:t>random_state</a:t>
            </a:r>
            <a:r>
              <a:rPr lang="en" sz="1050">
                <a:solidFill>
                  <a:schemeClr val="lt1"/>
                </a:solidFill>
              </a:rPr>
              <a:t> = 0)</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rPr lang="en" sz="1050">
                <a:solidFill>
                  <a:schemeClr val="lt1"/>
                </a:solidFill>
              </a:rPr>
              <a:t> </a:t>
            </a:r>
            <a:endParaRPr sz="1050">
              <a:solidFill>
                <a:schemeClr val="lt1"/>
              </a:solidFill>
            </a:endParaRPr>
          </a:p>
          <a:p>
            <a:pPr indent="0" lvl="0" marL="0" rtl="0" algn="l">
              <a:lnSpc>
                <a:spcPct val="129545"/>
              </a:lnSpc>
              <a:spcBef>
                <a:spcPts val="0"/>
              </a:spcBef>
              <a:spcAft>
                <a:spcPts val="0"/>
              </a:spcAft>
              <a:buClr>
                <a:schemeClr val="dk2"/>
              </a:buClr>
              <a:buSzPts val="1100"/>
              <a:buFont typeface="Arial"/>
              <a:buNone/>
            </a:pPr>
            <a:r>
              <a:t/>
            </a:r>
            <a:endParaRPr sz="105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9"/>
          <p:cNvPicPr preferRelativeResize="0"/>
          <p:nvPr/>
        </p:nvPicPr>
        <p:blipFill rotWithShape="1">
          <a:blip r:embed="rId3">
            <a:alphaModFix/>
          </a:blip>
          <a:srcRect b="14093" l="2132" r="6751" t="6554"/>
          <a:stretch/>
        </p:blipFill>
        <p:spPr>
          <a:xfrm>
            <a:off x="20825" y="-40950"/>
            <a:ext cx="9144001" cy="5143500"/>
          </a:xfrm>
          <a:prstGeom prst="rect">
            <a:avLst/>
          </a:prstGeom>
          <a:noFill/>
          <a:ln>
            <a:noFill/>
          </a:ln>
        </p:spPr>
      </p:pic>
      <p:sp>
        <p:nvSpPr>
          <p:cNvPr id="185" name="Google Shape;185;p29"/>
          <p:cNvSpPr txBox="1"/>
          <p:nvPr/>
        </p:nvSpPr>
        <p:spPr>
          <a:xfrm>
            <a:off x="1077875" y="432475"/>
            <a:ext cx="3282300" cy="43245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tensorflow </a:t>
            </a:r>
            <a:r>
              <a:rPr i="1" lang="en" sz="1050">
                <a:solidFill>
                  <a:schemeClr val="lt1"/>
                </a:solidFill>
              </a:rPr>
              <a:t>import</a:t>
            </a:r>
            <a:r>
              <a:rPr lang="en" sz="1050">
                <a:solidFill>
                  <a:schemeClr val="lt1"/>
                </a:solidFill>
              </a:rPr>
              <a:t> keras</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keras.models </a:t>
            </a:r>
            <a:r>
              <a:rPr i="1" lang="en" sz="1050">
                <a:solidFill>
                  <a:schemeClr val="lt1"/>
                </a:solidFill>
              </a:rPr>
              <a:t>import</a:t>
            </a:r>
            <a:r>
              <a:rPr lang="en" sz="1050">
                <a:solidFill>
                  <a:schemeClr val="lt1"/>
                </a:solidFill>
              </a:rPr>
              <a:t> Sequential</a:t>
            </a:r>
            <a:endParaRPr sz="1050">
              <a:solidFill>
                <a:schemeClr val="lt1"/>
              </a:solidFill>
            </a:endParaRPr>
          </a:p>
          <a:p>
            <a:pPr indent="0" lvl="0" marL="0" rtl="0" algn="l">
              <a:lnSpc>
                <a:spcPct val="129545"/>
              </a:lnSpc>
              <a:spcBef>
                <a:spcPts val="0"/>
              </a:spcBef>
              <a:spcAft>
                <a:spcPts val="0"/>
              </a:spcAft>
              <a:buNone/>
            </a:pPr>
            <a:r>
              <a:rPr i="1" lang="en" sz="1050">
                <a:solidFill>
                  <a:schemeClr val="lt1"/>
                </a:solidFill>
              </a:rPr>
              <a:t>from</a:t>
            </a:r>
            <a:r>
              <a:rPr lang="en" sz="1050">
                <a:solidFill>
                  <a:schemeClr val="lt1"/>
                </a:solidFill>
              </a:rPr>
              <a:t> keras.layers </a:t>
            </a:r>
            <a:r>
              <a:rPr i="1" lang="en" sz="1050">
                <a:solidFill>
                  <a:schemeClr val="lt1"/>
                </a:solidFill>
              </a:rPr>
              <a:t>import</a:t>
            </a:r>
            <a:r>
              <a:rPr lang="en" sz="1050">
                <a:solidFill>
                  <a:schemeClr val="lt1"/>
                </a:solidFill>
              </a:rPr>
              <a:t> Dense</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 = Sequential()</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model.add(Dense(</a:t>
            </a:r>
            <a:r>
              <a:rPr i="1" lang="en" sz="1050">
                <a:solidFill>
                  <a:schemeClr val="lt1"/>
                </a:solidFill>
              </a:rPr>
              <a:t>units</a:t>
            </a:r>
            <a:r>
              <a:rPr lang="en" sz="1050">
                <a:solidFill>
                  <a:schemeClr val="lt1"/>
                </a:solidFill>
              </a:rPr>
              <a:t> = 13264, </a:t>
            </a:r>
            <a:r>
              <a:rPr i="1" lang="en" sz="1050">
                <a:solidFill>
                  <a:schemeClr val="lt1"/>
                </a:solidFill>
              </a:rPr>
              <a:t>kernel_initializer</a:t>
            </a:r>
            <a:r>
              <a:rPr lang="en" sz="1050">
                <a:solidFill>
                  <a:schemeClr val="lt1"/>
                </a:solidFill>
              </a:rPr>
              <a:t> = 'random_uniform', </a:t>
            </a:r>
            <a:r>
              <a:rPr i="1" lang="en" sz="1050">
                <a:solidFill>
                  <a:schemeClr val="lt1"/>
                </a:solidFill>
              </a:rPr>
              <a:t>activation</a:t>
            </a:r>
            <a:r>
              <a:rPr lang="en" sz="1050">
                <a:solidFill>
                  <a:schemeClr val="lt1"/>
                </a:solidFill>
              </a:rPr>
              <a:t> = 'relu'))</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model.add(Dense(</a:t>
            </a:r>
            <a:r>
              <a:rPr i="1" lang="en" sz="1050">
                <a:solidFill>
                  <a:schemeClr val="lt1"/>
                </a:solidFill>
              </a:rPr>
              <a:t>units</a:t>
            </a:r>
            <a:r>
              <a:rPr lang="en" sz="1050">
                <a:solidFill>
                  <a:schemeClr val="lt1"/>
                </a:solidFill>
              </a:rPr>
              <a:t> = 2000, </a:t>
            </a:r>
            <a:r>
              <a:rPr i="1" lang="en" sz="1050">
                <a:solidFill>
                  <a:schemeClr val="lt1"/>
                </a:solidFill>
              </a:rPr>
              <a:t>kernel_initializer</a:t>
            </a:r>
            <a:r>
              <a:rPr lang="en" sz="1050">
                <a:solidFill>
                  <a:schemeClr val="lt1"/>
                </a:solidFill>
              </a:rPr>
              <a:t> = 'random_uniform', </a:t>
            </a:r>
            <a:r>
              <a:rPr i="1" lang="en" sz="1050">
                <a:solidFill>
                  <a:schemeClr val="lt1"/>
                </a:solidFill>
              </a:rPr>
              <a:t>activation</a:t>
            </a:r>
            <a:r>
              <a:rPr lang="en" sz="1050">
                <a:solidFill>
                  <a:schemeClr val="lt1"/>
                </a:solidFill>
              </a:rPr>
              <a:t> = 'relu'))</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model.add(Dense(</a:t>
            </a:r>
            <a:r>
              <a:rPr i="1" lang="en" sz="1050">
                <a:solidFill>
                  <a:schemeClr val="lt1"/>
                </a:solidFill>
              </a:rPr>
              <a:t>units</a:t>
            </a:r>
            <a:r>
              <a:rPr lang="en" sz="1050">
                <a:solidFill>
                  <a:schemeClr val="lt1"/>
                </a:solidFill>
              </a:rPr>
              <a:t> = 2000, </a:t>
            </a:r>
            <a:r>
              <a:rPr i="1" lang="en" sz="1050">
                <a:solidFill>
                  <a:schemeClr val="lt1"/>
                </a:solidFill>
              </a:rPr>
              <a:t>kernel_initializer</a:t>
            </a:r>
            <a:r>
              <a:rPr lang="en" sz="1050">
                <a:solidFill>
                  <a:schemeClr val="lt1"/>
                </a:solidFill>
              </a:rPr>
              <a:t> = 'random_uniform', </a:t>
            </a:r>
            <a:r>
              <a:rPr i="1" lang="en" sz="1050">
                <a:solidFill>
                  <a:schemeClr val="lt1"/>
                </a:solidFill>
              </a:rPr>
              <a:t>activation</a:t>
            </a:r>
            <a:r>
              <a:rPr lang="en" sz="1050">
                <a:solidFill>
                  <a:schemeClr val="lt1"/>
                </a:solidFill>
              </a:rPr>
              <a:t> = 'relu'))</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model.add(Dense(</a:t>
            </a:r>
            <a:r>
              <a:rPr i="1" lang="en" sz="1050">
                <a:solidFill>
                  <a:schemeClr val="lt1"/>
                </a:solidFill>
              </a:rPr>
              <a:t>units</a:t>
            </a:r>
            <a:r>
              <a:rPr lang="en" sz="1050">
                <a:solidFill>
                  <a:schemeClr val="lt1"/>
                </a:solidFill>
              </a:rPr>
              <a:t> = 2000, </a:t>
            </a:r>
            <a:r>
              <a:rPr i="1" lang="en" sz="1050">
                <a:solidFill>
                  <a:schemeClr val="lt1"/>
                </a:solidFill>
              </a:rPr>
              <a:t>kernel_initializer</a:t>
            </a:r>
            <a:r>
              <a:rPr lang="en" sz="1050">
                <a:solidFill>
                  <a:schemeClr val="lt1"/>
                </a:solidFill>
              </a:rPr>
              <a:t> = 'random_uniform', </a:t>
            </a:r>
            <a:r>
              <a:rPr i="1" lang="en" sz="1050">
                <a:solidFill>
                  <a:schemeClr val="lt1"/>
                </a:solidFill>
              </a:rPr>
              <a:t>activation</a:t>
            </a:r>
            <a:r>
              <a:rPr lang="en" sz="1050">
                <a:solidFill>
                  <a:schemeClr val="lt1"/>
                </a:solidFill>
              </a:rPr>
              <a:t> = 'relu'))</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model.add(Dense(</a:t>
            </a:r>
            <a:r>
              <a:rPr i="1" lang="en" sz="1050">
                <a:solidFill>
                  <a:schemeClr val="lt1"/>
                </a:solidFill>
              </a:rPr>
              <a:t>units</a:t>
            </a:r>
            <a:r>
              <a:rPr lang="en" sz="1050">
                <a:solidFill>
                  <a:schemeClr val="lt1"/>
                </a:solidFill>
              </a:rPr>
              <a:t> = 3, </a:t>
            </a:r>
            <a:r>
              <a:rPr i="1" lang="en" sz="1050">
                <a:solidFill>
                  <a:schemeClr val="lt1"/>
                </a:solidFill>
              </a:rPr>
              <a:t>kernel_initializer</a:t>
            </a:r>
            <a:r>
              <a:rPr lang="en" sz="1050">
                <a:solidFill>
                  <a:schemeClr val="lt1"/>
                </a:solidFill>
              </a:rPr>
              <a:t> = 'random_uniform', </a:t>
            </a:r>
            <a:r>
              <a:rPr i="1" lang="en" sz="1050">
                <a:solidFill>
                  <a:schemeClr val="lt1"/>
                </a:solidFill>
              </a:rPr>
              <a:t>activation</a:t>
            </a:r>
            <a:r>
              <a:rPr lang="en" sz="1050">
                <a:solidFill>
                  <a:schemeClr val="lt1"/>
                </a:solidFill>
              </a:rPr>
              <a:t> = 'softmax'))</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model.compile(</a:t>
            </a:r>
            <a:r>
              <a:rPr i="1" lang="en" sz="1050">
                <a:solidFill>
                  <a:schemeClr val="lt1"/>
                </a:solidFill>
              </a:rPr>
              <a:t>optimizer</a:t>
            </a:r>
            <a:r>
              <a:rPr lang="en" sz="1050">
                <a:solidFill>
                  <a:schemeClr val="lt1"/>
                </a:solidFill>
              </a:rPr>
              <a:t> = 'adam', </a:t>
            </a:r>
            <a:r>
              <a:rPr i="1" lang="en" sz="1050">
                <a:solidFill>
                  <a:schemeClr val="lt1"/>
                </a:solidFill>
              </a:rPr>
              <a:t>loss</a:t>
            </a:r>
            <a:r>
              <a:rPr lang="en" sz="1050">
                <a:solidFill>
                  <a:schemeClr val="lt1"/>
                </a:solidFill>
              </a:rPr>
              <a:t>='categorical_crossentropy', </a:t>
            </a:r>
            <a:r>
              <a:rPr i="1" lang="en" sz="1050">
                <a:solidFill>
                  <a:schemeClr val="lt1"/>
                </a:solidFill>
              </a:rPr>
              <a:t>metrics</a:t>
            </a:r>
            <a:r>
              <a:rPr lang="en" sz="1050">
                <a:solidFill>
                  <a:schemeClr val="lt1"/>
                </a:solidFill>
              </a:rPr>
              <a:t>=["mae", "acc"])</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model.fit(x_train, y_train, </a:t>
            </a:r>
            <a:r>
              <a:rPr i="1" lang="en" sz="1050">
                <a:solidFill>
                  <a:schemeClr val="lt1"/>
                </a:solidFill>
              </a:rPr>
              <a:t>batch_size</a:t>
            </a:r>
            <a:r>
              <a:rPr lang="en" sz="1050">
                <a:solidFill>
                  <a:schemeClr val="lt1"/>
                </a:solidFill>
              </a:rPr>
              <a:t> = 128, </a:t>
            </a:r>
            <a:r>
              <a:rPr i="1" lang="en" sz="1050">
                <a:solidFill>
                  <a:schemeClr val="lt1"/>
                </a:solidFill>
              </a:rPr>
              <a:t>epochs</a:t>
            </a:r>
            <a:r>
              <a:rPr lang="en" sz="1050">
                <a:solidFill>
                  <a:schemeClr val="lt1"/>
                </a:solidFill>
              </a:rPr>
              <a:t> = 5)</a:t>
            </a:r>
            <a:endParaRPr sz="1050">
              <a:solidFill>
                <a:schemeClr val="lt1"/>
              </a:solidFill>
            </a:endParaRPr>
          </a:p>
          <a:p>
            <a:pPr indent="0" lvl="0" marL="0" rtl="0" algn="l">
              <a:lnSpc>
                <a:spcPct val="129545"/>
              </a:lnSpc>
              <a:spcBef>
                <a:spcPts val="0"/>
              </a:spcBef>
              <a:spcAft>
                <a:spcPts val="0"/>
              </a:spcAft>
              <a:buNone/>
            </a:pPr>
            <a:r>
              <a:t/>
            </a:r>
            <a:endParaRPr i="1" sz="1050">
              <a:solidFill>
                <a:schemeClr val="lt1"/>
              </a:solidFill>
            </a:endParaRPr>
          </a:p>
        </p:txBody>
      </p:sp>
      <p:sp>
        <p:nvSpPr>
          <p:cNvPr id="186" name="Google Shape;186;p29"/>
          <p:cNvSpPr txBox="1"/>
          <p:nvPr/>
        </p:nvSpPr>
        <p:spPr>
          <a:xfrm>
            <a:off x="4964075" y="1118275"/>
            <a:ext cx="3282300" cy="24399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None/>
            </a:pPr>
            <a:r>
              <a:rPr lang="en" sz="1050">
                <a:solidFill>
                  <a:schemeClr val="lt1"/>
                </a:solidFill>
              </a:rPr>
              <a:t>y_pred = model.predict(x_test)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"the food is okay. average place "</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re.sub('[^a-zA-Z]',' ',text)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text.lower()</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text.split()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[ps.stem(word) </a:t>
            </a:r>
            <a:r>
              <a:rPr i="1" lang="en" sz="1050">
                <a:solidFill>
                  <a:schemeClr val="lt1"/>
                </a:solidFill>
              </a:rPr>
              <a:t>for</a:t>
            </a:r>
            <a:r>
              <a:rPr lang="en" sz="1050">
                <a:solidFill>
                  <a:schemeClr val="lt1"/>
                </a:solidFill>
              </a:rPr>
              <a:t> word </a:t>
            </a:r>
            <a:r>
              <a:rPr i="1" lang="en" sz="1050">
                <a:solidFill>
                  <a:schemeClr val="lt1"/>
                </a:solidFill>
              </a:rPr>
              <a:t>in</a:t>
            </a:r>
            <a:r>
              <a:rPr lang="en" sz="1050">
                <a:solidFill>
                  <a:schemeClr val="lt1"/>
                </a:solidFill>
              </a:rPr>
              <a:t> text </a:t>
            </a:r>
            <a:r>
              <a:rPr i="1" lang="en" sz="1050">
                <a:solidFill>
                  <a:schemeClr val="lt1"/>
                </a:solidFill>
              </a:rPr>
              <a:t>if</a:t>
            </a:r>
            <a:r>
              <a:rPr lang="en" sz="1050">
                <a:solidFill>
                  <a:schemeClr val="lt1"/>
                </a:solidFill>
              </a:rPr>
              <a:t> not word in set(stopwords.words('english'))]</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text = ' '.join(text)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y_p = model.predict(cv.transform([text]))</a:t>
            </a:r>
            <a:endParaRPr sz="1050">
              <a:solidFill>
                <a:schemeClr val="lt1"/>
              </a:solidFill>
            </a:endParaRPr>
          </a:p>
          <a:p>
            <a:pPr indent="0" lvl="0" marL="0" rtl="0" algn="l">
              <a:lnSpc>
                <a:spcPct val="129545"/>
              </a:lnSpc>
              <a:spcBef>
                <a:spcPts val="0"/>
              </a:spcBef>
              <a:spcAft>
                <a:spcPts val="0"/>
              </a:spcAft>
              <a:buNone/>
            </a:pPr>
            <a:r>
              <a:rPr lang="en" sz="1050">
                <a:solidFill>
                  <a:schemeClr val="lt1"/>
                </a:solidFill>
              </a:rPr>
              <a:t>model.save("zomato_2_analysis.h5")</a:t>
            </a:r>
            <a:endParaRPr sz="1050">
              <a:solidFill>
                <a:schemeClr val="lt1"/>
              </a:solidFill>
            </a:endParaRPr>
          </a:p>
          <a:p>
            <a:pPr indent="0" lvl="0" marL="0" rtl="0" algn="l">
              <a:lnSpc>
                <a:spcPct val="129545"/>
              </a:lnSpc>
              <a:spcBef>
                <a:spcPts val="0"/>
              </a:spcBef>
              <a:spcAft>
                <a:spcPts val="0"/>
              </a:spcAft>
              <a:buNone/>
            </a:pPr>
            <a:r>
              <a:t/>
            </a:r>
            <a:endParaRPr i="1" sz="105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Screen Shot 2015-11-20 at 9.47.21 AM.png" id="191" name="Google Shape;191;p30"/>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92" name="Google Shape;192;p30"/>
          <p:cNvSpPr txBox="1"/>
          <p:nvPr>
            <p:ph type="title"/>
          </p:nvPr>
        </p:nvSpPr>
        <p:spPr>
          <a:xfrm>
            <a:off x="1523125" y="1773800"/>
            <a:ext cx="8421900" cy="38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8500"/>
              <a:t>OUTPUT</a:t>
            </a:r>
            <a:endParaRPr sz="8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Screen Shot 2015-11-20 at 9.47.21 AM.png" id="197" name="Google Shape;197;p31"/>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pic>
        <p:nvPicPr>
          <p:cNvPr id="198" name="Google Shape;198;p3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Purpose</a:t>
            </a:r>
            <a:endParaRPr sz="2400"/>
          </a:p>
        </p:txBody>
      </p:sp>
      <p:sp>
        <p:nvSpPr>
          <p:cNvPr id="80" name="Google Shape;80;p14"/>
          <p:cNvSpPr txBox="1"/>
          <p:nvPr>
            <p:ph idx="4294967295" type="title"/>
          </p:nvPr>
        </p:nvSpPr>
        <p:spPr>
          <a:xfrm>
            <a:off x="535775" y="169110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900">
                <a:latin typeface="Lato"/>
                <a:ea typeface="Lato"/>
                <a:cs typeface="Lato"/>
                <a:sym typeface="Lato"/>
              </a:rPr>
              <a:t>To get the detail opinion or sentiments, we have to process the document to aspect level. Aspect level sentiment analysis is to determine the features of the sentiment conveyed towards each aspect and the given target entities. </a:t>
            </a:r>
            <a:endParaRPr sz="2200">
              <a:latin typeface="Lato"/>
              <a:ea typeface="Lato"/>
              <a:cs typeface="Lato"/>
              <a:sym typeface="Lato"/>
            </a:endParaRPr>
          </a:p>
        </p:txBody>
      </p:sp>
      <p:pic>
        <p:nvPicPr>
          <p:cNvPr descr="Book titled, &quot;Made To Stick,&quot; standing on its side" id="81" name="Google Shape;81;p14"/>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Screen Shot 2015-11-20 at 9.47.21 AM.png" id="203" name="Google Shape;203;p32"/>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pic>
        <p:nvPicPr>
          <p:cNvPr id="204" name="Google Shape;204;p3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Existing Work</a:t>
            </a:r>
            <a:endParaRPr sz="2400"/>
          </a:p>
        </p:txBody>
      </p:sp>
      <p:sp>
        <p:nvSpPr>
          <p:cNvPr id="87" name="Google Shape;87;p15"/>
          <p:cNvSpPr txBox="1"/>
          <p:nvPr>
            <p:ph idx="4294967295" type="title"/>
          </p:nvPr>
        </p:nvSpPr>
        <p:spPr>
          <a:xfrm>
            <a:off x="535775" y="169110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Traditional approaches on sentiment analysis use word count or frequencies in the text which are assigned sentiment value by expert. These approaches disregard the order of words. Scientists are actively researching sentiment analysis that has become the biggest area of research in the last few years. </a:t>
            </a:r>
            <a:endParaRPr sz="2600">
              <a:latin typeface="Lato"/>
              <a:ea typeface="Lato"/>
              <a:cs typeface="Lato"/>
              <a:sym typeface="Lato"/>
            </a:endParaRPr>
          </a:p>
        </p:txBody>
      </p:sp>
      <p:pic>
        <p:nvPicPr>
          <p:cNvPr descr="Book titled, &quot;Made To Stick,&quot; standing on its side" id="88" name="Google Shape;88;p15"/>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1367025"/>
            <a:ext cx="4045200" cy="3635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0" lang="en" sz="1600">
                <a:solidFill>
                  <a:schemeClr val="dk2"/>
                </a:solidFill>
                <a:latin typeface="Lato"/>
                <a:ea typeface="Lato"/>
                <a:cs typeface="Lato"/>
                <a:sym typeface="Lato"/>
              </a:rPr>
              <a:t>We used supervised and rule based techniques to mine the opinions from online product reviews. The approach which is used in this paper has five stages.</a:t>
            </a:r>
            <a:endParaRPr b="0" sz="1600">
              <a:solidFill>
                <a:schemeClr val="dk2"/>
              </a:solidFill>
              <a:latin typeface="Lato"/>
              <a:ea typeface="Lato"/>
              <a:cs typeface="Lato"/>
              <a:sym typeface="Lato"/>
            </a:endParaRPr>
          </a:p>
          <a:p>
            <a:pPr indent="0" lvl="0" marL="0" rtl="0" algn="l">
              <a:lnSpc>
                <a:spcPct val="115000"/>
              </a:lnSpc>
              <a:spcBef>
                <a:spcPts val="1200"/>
              </a:spcBef>
              <a:spcAft>
                <a:spcPts val="0"/>
              </a:spcAft>
              <a:buClr>
                <a:schemeClr val="dk2"/>
              </a:buClr>
              <a:buSzPts val="1100"/>
              <a:buFont typeface="Arial"/>
              <a:buNone/>
            </a:pPr>
            <a:r>
              <a:rPr b="0" lang="en" sz="1600">
                <a:solidFill>
                  <a:schemeClr val="dk2"/>
                </a:solidFill>
                <a:latin typeface="Lato"/>
                <a:ea typeface="Lato"/>
                <a:cs typeface="Lato"/>
                <a:sym typeface="Lato"/>
              </a:rPr>
              <a:t>These stages are acquiring dataset through various visualization, data preprocessing, extraction of features implementing the machine learning classifiers through Keras and Anaconda, and lastly, evaluated models through train test split by using different metrics of binary classification.</a:t>
            </a:r>
            <a:endParaRPr b="0" sz="1600">
              <a:solidFill>
                <a:schemeClr val="dk2"/>
              </a:solidFill>
              <a:latin typeface="Lato"/>
              <a:ea typeface="Lato"/>
              <a:cs typeface="Lato"/>
              <a:sym typeface="Lato"/>
            </a:endParaRPr>
          </a:p>
          <a:p>
            <a:pPr indent="0" lvl="0" marL="0" rtl="0" algn="l">
              <a:spcBef>
                <a:spcPts val="1200"/>
              </a:spcBef>
              <a:spcAft>
                <a:spcPts val="0"/>
              </a:spcAft>
              <a:buNone/>
            </a:pPr>
            <a:r>
              <a:t/>
            </a:r>
            <a:endParaRPr b="0" sz="1800">
              <a:solidFill>
                <a:schemeClr val="lt2"/>
              </a:solidFill>
            </a:endParaRPr>
          </a:p>
        </p:txBody>
      </p:sp>
      <p:pic>
        <p:nvPicPr>
          <p:cNvPr id="94" name="Google Shape;94;p16"/>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95" name="Google Shape;95;p16"/>
          <p:cNvPicPr preferRelativeResize="0"/>
          <p:nvPr/>
        </p:nvPicPr>
        <p:blipFill>
          <a:blip r:embed="rId4">
            <a:alphaModFix amt="42000"/>
          </a:blip>
          <a:stretch>
            <a:fillRect/>
          </a:stretch>
        </p:blipFill>
        <p:spPr>
          <a:xfrm>
            <a:off x="4651375" y="1297750"/>
            <a:ext cx="3031200" cy="3031200"/>
          </a:xfrm>
          <a:prstGeom prst="rect">
            <a:avLst/>
          </a:prstGeom>
          <a:noFill/>
          <a:ln>
            <a:noFill/>
          </a:ln>
        </p:spPr>
      </p:pic>
      <p:sp>
        <p:nvSpPr>
          <p:cNvPr id="96" name="Google Shape;96;p16"/>
          <p:cNvSpPr txBox="1"/>
          <p:nvPr>
            <p:ph type="title"/>
          </p:nvPr>
        </p:nvSpPr>
        <p:spPr>
          <a:xfrm>
            <a:off x="-365000" y="476100"/>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Proposed Solution</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56200" y="118430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have a look at </a:t>
            </a:r>
            <a:endParaRPr/>
          </a:p>
          <a:p>
            <a:pPr indent="0" lvl="0" marL="0" rtl="0" algn="l">
              <a:spcBef>
                <a:spcPts val="0"/>
              </a:spcBef>
              <a:spcAft>
                <a:spcPts val="0"/>
              </a:spcAft>
              <a:buNone/>
            </a:pPr>
            <a:r>
              <a:rPr lang="en">
                <a:solidFill>
                  <a:schemeClr val="accent5"/>
                </a:solidFill>
              </a:rPr>
              <a:t>The Block Diagram of our solution and approach </a:t>
            </a:r>
            <a:endParaRPr>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pic>
        <p:nvPicPr>
          <p:cNvPr id="107" name="Google Shape;107;p18"/>
          <p:cNvPicPr preferRelativeResize="0"/>
          <p:nvPr/>
        </p:nvPicPr>
        <p:blipFill>
          <a:blip r:embed="rId4">
            <a:alphaModFix/>
          </a:blip>
          <a:stretch>
            <a:fillRect/>
          </a:stretch>
        </p:blipFill>
        <p:spPr>
          <a:xfrm>
            <a:off x="735075" y="152400"/>
            <a:ext cx="2616661"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Screen Shot 2015-11-20 at 9.47.21 AM.png" id="112" name="Google Shape;112;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3" name="Google Shape;113;p19"/>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100"/>
              <a:t>Experimental</a:t>
            </a:r>
            <a:endParaRPr sz="7100"/>
          </a:p>
          <a:p>
            <a:pPr indent="0" lvl="0" marL="0" rtl="0" algn="l">
              <a:spcBef>
                <a:spcPts val="0"/>
              </a:spcBef>
              <a:spcAft>
                <a:spcPts val="0"/>
              </a:spcAft>
              <a:buNone/>
            </a:pPr>
            <a:r>
              <a:rPr lang="en" sz="7100"/>
              <a:t>Investigations</a:t>
            </a:r>
            <a:endParaRPr sz="7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14925" y="420825"/>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steps are:</a:t>
            </a:r>
            <a:endParaRPr/>
          </a:p>
        </p:txBody>
      </p:sp>
      <p:sp>
        <p:nvSpPr>
          <p:cNvPr id="119" name="Google Shape;119;p20"/>
          <p:cNvSpPr/>
          <p:nvPr/>
        </p:nvSpPr>
        <p:spPr>
          <a:xfrm>
            <a:off x="371775" y="1988900"/>
            <a:ext cx="2220000" cy="14871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2868857"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p>
          <a:p>
            <a:pPr indent="0" lvl="0" marL="457200" rtl="0" algn="l">
              <a:spcBef>
                <a:spcPts val="1200"/>
              </a:spcBef>
              <a:spcAft>
                <a:spcPts val="1200"/>
              </a:spcAft>
              <a:buNone/>
            </a:pPr>
            <a:r>
              <a:rPr lang="en" sz="2100"/>
              <a:t>Negative Phrase Extraction</a:t>
            </a:r>
            <a:endParaRPr b="0" sz="1400">
              <a:solidFill>
                <a:schemeClr val="lt1"/>
              </a:solidFill>
            </a:endParaRPr>
          </a:p>
        </p:txBody>
      </p:sp>
      <p:sp>
        <p:nvSpPr>
          <p:cNvPr id="123" name="Google Shape;123;p20"/>
          <p:cNvSpPr txBox="1"/>
          <p:nvPr>
            <p:ph type="title"/>
          </p:nvPr>
        </p:nvSpPr>
        <p:spPr>
          <a:xfrm>
            <a:off x="0" y="2061900"/>
            <a:ext cx="2799000" cy="20058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sz="3000"/>
              <a:t>Data Collection</a:t>
            </a:r>
            <a:endParaRPr sz="2300">
              <a:solidFill>
                <a:schemeClr val="lt1"/>
              </a:solidFill>
            </a:endParaRPr>
          </a:p>
        </p:txBody>
      </p:sp>
      <p:sp>
        <p:nvSpPr>
          <p:cNvPr id="124" name="Google Shape;124;p20"/>
          <p:cNvSpPr txBox="1"/>
          <p:nvPr>
            <p:ph type="title"/>
          </p:nvPr>
        </p:nvSpPr>
        <p:spPr>
          <a:xfrm>
            <a:off x="2942800" y="2108450"/>
            <a:ext cx="2481600" cy="20058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None/>
            </a:pPr>
            <a:r>
              <a:rPr lang="en" sz="2100"/>
              <a:t>Sentiment Sentence Extraction and POS Tagging</a:t>
            </a:r>
            <a:endParaRPr b="0" sz="1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152400" y="152400"/>
            <a:ext cx="4183924" cy="4689725"/>
          </a:xfrm>
          <a:prstGeom prst="rect">
            <a:avLst/>
          </a:prstGeom>
          <a:noFill/>
          <a:ln>
            <a:noFill/>
          </a:ln>
        </p:spPr>
      </p:pic>
      <p:sp>
        <p:nvSpPr>
          <p:cNvPr id="130" name="Google Shape;130;p21"/>
          <p:cNvSpPr txBox="1"/>
          <p:nvPr/>
        </p:nvSpPr>
        <p:spPr>
          <a:xfrm>
            <a:off x="5243950" y="1185425"/>
            <a:ext cx="33354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800">
                <a:solidFill>
                  <a:schemeClr val="lt1"/>
                </a:solidFill>
                <a:latin typeface="Lato"/>
                <a:ea typeface="Lato"/>
                <a:cs typeface="Lato"/>
                <a:sym typeface="Lato"/>
              </a:rPr>
              <a:t>FLOW CHART</a:t>
            </a:r>
            <a:endParaRPr b="1" sz="68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